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7" r:id="rId15"/>
    <p:sldId id="275" r:id="rId16"/>
    <p:sldId id="2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49D10-3433-4A49-B745-6BC10E3C5B52}" type="datetimeFigureOut">
              <a:rPr lang="en-IN" smtClean="0"/>
              <a:t>05-12-2016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IN" smtClean="0"/>
              <a:t>SKHMC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AFE27-BAB3-48ED-8075-FB47D264FCA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73146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06D24-27A9-4493-BAA7-01F445DD5B08}" type="datetimeFigureOut">
              <a:rPr lang="en-IN" smtClean="0"/>
              <a:t>05-12-2016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IN" smtClean="0"/>
              <a:t>SKHMC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4602F-2A36-4C56-BCCD-2D7341645A0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090168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E366-C950-4618-98C6-5C3771FE1567}" type="slidenum">
              <a:rPr lang="en-IN" smtClean="0"/>
              <a:t>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SKHMC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613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4602F-2A36-4C56-BCCD-2D7341645A0B}" type="slidenum">
              <a:rPr lang="en-IN" smtClean="0"/>
              <a:t>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SKHMC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492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8525" y="553790"/>
            <a:ext cx="5364050" cy="1153129"/>
          </a:xfrm>
        </p:spPr>
        <p:txBody>
          <a:bodyPr>
            <a:noAutofit/>
          </a:bodyPr>
          <a:lstStyle/>
          <a:p>
            <a:r>
              <a:rPr lang="en-IN" sz="4000" smtClean="0">
                <a:solidFill>
                  <a:schemeClr val="accent2"/>
                </a:solidFill>
                <a:latin typeface="+mn-lt"/>
              </a:rPr>
              <a:t>PSYCHIATRY – MINOR MENTAL DISEASE.</a:t>
            </a:r>
            <a:endParaRPr lang="en-IN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8524" y="4220224"/>
            <a:ext cx="5774028" cy="1655762"/>
          </a:xfrm>
        </p:spPr>
        <p:txBody>
          <a:bodyPr>
            <a:normAutofit/>
          </a:bodyPr>
          <a:lstStyle/>
          <a:p>
            <a:pPr algn="l"/>
            <a:r>
              <a:rPr lang="en-IN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DR. HARI SANKAR MD (</a:t>
            </a:r>
            <a:r>
              <a:rPr lang="en-IN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Hom</a:t>
            </a:r>
            <a:r>
              <a:rPr lang="en-IN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)</a:t>
            </a:r>
          </a:p>
          <a:p>
            <a:pPr algn="l"/>
            <a:r>
              <a:rPr lang="en-IN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DEPT. OF PRACTICE OF MEDICINE</a:t>
            </a:r>
          </a:p>
          <a:p>
            <a:pPr algn="l"/>
            <a:r>
              <a:rPr lang="en-IN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SARADA KRISHNA HOMOEOPATHIC </a:t>
            </a:r>
          </a:p>
          <a:p>
            <a:pPr algn="l"/>
            <a:r>
              <a:rPr lang="en-IN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MEDICAL COLLEGE, KK DIST</a:t>
            </a:r>
            <a:endParaRPr lang="en-IN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6" y="939485"/>
            <a:ext cx="4908336" cy="36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42375" y="3012514"/>
            <a:ext cx="84080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400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PHOBIC ANXIETY DISORDERS</a:t>
            </a:r>
            <a:endParaRPr lang="en-IN" sz="4400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9" y="348551"/>
            <a:ext cx="2195366" cy="38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2277" y="437882"/>
            <a:ext cx="110243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>
                <a:latin typeface="Baskerville Old Face" panose="02020602080505020303" pitchFamily="18" charset="0"/>
              </a:rPr>
              <a:t>This disorder is characterized by the presence of ‘phobia</a:t>
            </a:r>
            <a:r>
              <a:rPr lang="en-IN" sz="2800" dirty="0" smtClean="0">
                <a:latin typeface="Baskerville Old Face" panose="02020602080505020303" pitchFamily="18" charset="0"/>
              </a:rPr>
              <a:t>’. Phobia </a:t>
            </a:r>
            <a:r>
              <a:rPr lang="en-IN" sz="2800" dirty="0">
                <a:latin typeface="Baskerville Old Face" panose="02020602080505020303" pitchFamily="18" charset="0"/>
              </a:rPr>
              <a:t>denotes fear which is specific to an object </a:t>
            </a:r>
            <a:r>
              <a:rPr lang="en-IN" sz="2800" dirty="0" smtClean="0">
                <a:latin typeface="Baskerville Old Face" panose="02020602080505020303" pitchFamily="18" charset="0"/>
              </a:rPr>
              <a:t>or situation</a:t>
            </a:r>
            <a:r>
              <a:rPr lang="en-IN" sz="2800" dirty="0">
                <a:latin typeface="Baskerville Old Face" panose="02020602080505020303" pitchFamily="18" charset="0"/>
              </a:rPr>
              <a:t>. The fear is unreasonable and out of </a:t>
            </a:r>
            <a:r>
              <a:rPr lang="en-IN" sz="2800" dirty="0" smtClean="0">
                <a:latin typeface="Baskerville Old Face" panose="02020602080505020303" pitchFamily="18" charset="0"/>
              </a:rPr>
              <a:t>proportion to </a:t>
            </a:r>
            <a:r>
              <a:rPr lang="en-IN" sz="2800" dirty="0">
                <a:latin typeface="Baskerville Old Face" panose="02020602080505020303" pitchFamily="18" charset="0"/>
              </a:rPr>
              <a:t>the demand of the situation. The subject avoids </a:t>
            </a:r>
            <a:r>
              <a:rPr lang="en-IN" sz="2800" dirty="0" smtClean="0">
                <a:latin typeface="Baskerville Old Face" panose="02020602080505020303" pitchFamily="18" charset="0"/>
              </a:rPr>
              <a:t>the object </a:t>
            </a:r>
            <a:r>
              <a:rPr lang="en-IN" sz="2800" dirty="0">
                <a:latin typeface="Baskerville Old Face" panose="02020602080505020303" pitchFamily="18" charset="0"/>
              </a:rPr>
              <a:t>or situation which evokes the phobia. </a:t>
            </a:r>
            <a:endParaRPr lang="en-IN" sz="2800" dirty="0" smtClean="0">
              <a:latin typeface="Baskerville Old Face" panose="02020602080505020303" pitchFamily="18" charset="0"/>
            </a:endParaRPr>
          </a:p>
          <a:p>
            <a:endParaRPr lang="en-IN" sz="2800" dirty="0" smtClean="0">
              <a:latin typeface="Baskerville Old Face" panose="02020602080505020303" pitchFamily="18" charset="0"/>
            </a:endParaRP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Clinical </a:t>
            </a:r>
            <a:r>
              <a:rPr lang="en-IN" sz="28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features: </a:t>
            </a:r>
            <a:r>
              <a:rPr lang="en-IN" sz="2800" dirty="0">
                <a:latin typeface="Baskerville Old Face" panose="02020602080505020303" pitchFamily="18" charset="0"/>
              </a:rPr>
              <a:t>The symptoms of phobia are </a:t>
            </a:r>
            <a:r>
              <a:rPr lang="en-IN" sz="2800" dirty="0" smtClean="0">
                <a:latin typeface="Baskerville Old Face" panose="02020602080505020303" pitchFamily="18" charset="0"/>
              </a:rPr>
              <a:t>very similar </a:t>
            </a:r>
            <a:r>
              <a:rPr lang="en-IN" sz="2800" dirty="0">
                <a:latin typeface="Baskerville Old Face" panose="02020602080505020303" pitchFamily="18" charset="0"/>
              </a:rPr>
              <a:t>to those of generalised anxiety disorder but </a:t>
            </a:r>
            <a:r>
              <a:rPr lang="en-IN" sz="2800" dirty="0" smtClean="0">
                <a:latin typeface="Baskerville Old Face" panose="02020602080505020303" pitchFamily="18" charset="0"/>
              </a:rPr>
              <a:t>these symptoms </a:t>
            </a:r>
            <a:r>
              <a:rPr lang="en-IN" sz="2800" dirty="0">
                <a:latin typeface="Baskerville Old Face" panose="02020602080505020303" pitchFamily="18" charset="0"/>
              </a:rPr>
              <a:t>occur only in the presence of the stimuli </a:t>
            </a:r>
            <a:r>
              <a:rPr lang="en-IN" sz="2800" dirty="0" smtClean="0">
                <a:latin typeface="Baskerville Old Face" panose="02020602080505020303" pitchFamily="18" charset="0"/>
              </a:rPr>
              <a:t>which evoke </a:t>
            </a:r>
            <a:r>
              <a:rPr lang="en-IN" sz="2800" dirty="0">
                <a:latin typeface="Baskerville Old Face" panose="02020602080505020303" pitchFamily="18" charset="0"/>
              </a:rPr>
              <a:t>the phobia, either under imagination or in </a:t>
            </a:r>
            <a:r>
              <a:rPr lang="en-IN" sz="2800" dirty="0" smtClean="0">
                <a:latin typeface="Baskerville Old Face" panose="02020602080505020303" pitchFamily="18" charset="0"/>
              </a:rPr>
              <a:t>real situation</a:t>
            </a:r>
            <a:r>
              <a:rPr lang="en-IN" sz="2800" dirty="0">
                <a:latin typeface="Baskerville Old Face" panose="02020602080505020303" pitchFamily="18" charset="0"/>
              </a:rPr>
              <a:t>. The patient is symptom-free at other times</a:t>
            </a:r>
            <a:r>
              <a:rPr lang="en-IN" sz="2800" dirty="0" smtClean="0">
                <a:latin typeface="Baskerville Old Face" panose="02020602080505020303" pitchFamily="18" charset="0"/>
              </a:rPr>
              <a:t>.</a:t>
            </a:r>
            <a:endParaRPr lang="en-IN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558" y="1083212"/>
            <a:ext cx="72026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• In simple phobia, the fear is usually for harmless objects like pen, match box, spider and the like.</a:t>
            </a:r>
          </a:p>
          <a:p>
            <a:pPr lvl="0"/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• In social phobia the fear is for social situations.</a:t>
            </a:r>
          </a:p>
          <a:p>
            <a:pPr lvl="0"/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• In agoraphobia the fear is experienced on getting away from house or being in situations from which escape seem to be difficult</a:t>
            </a:r>
            <a:r>
              <a:rPr lang="en-IN" sz="28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.</a:t>
            </a:r>
          </a:p>
          <a:p>
            <a:pPr lvl="0"/>
            <a:endParaRPr lang="en-IN" sz="2800" dirty="0">
              <a:solidFill>
                <a:srgbClr val="0070C0"/>
              </a:solidFill>
              <a:latin typeface="Baskerville Old Face" panose="02020602080505020303" pitchFamily="18" charset="0"/>
            </a:endParaRPr>
          </a:p>
          <a:p>
            <a:pPr lvl="0"/>
            <a:r>
              <a:rPr lang="en-IN" sz="2800" dirty="0">
                <a:latin typeface="Baskerville Old Face" panose="02020602080505020303" pitchFamily="18" charset="0"/>
              </a:rPr>
              <a:t>Diagnosis: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Diagnosis of phobia is based on the clinical features in relation to the phobic </a:t>
            </a:r>
            <a:endParaRPr lang="en-IN" sz="28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72" y="0"/>
            <a:ext cx="4681728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38600" y="3321608"/>
            <a:ext cx="3259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Panic Disorder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75" y="489978"/>
            <a:ext cx="44100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Udayananu Tharam Movie Scenes  Mohanlal shoots the climax  Sreenivasan  Muke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813" y="550089"/>
            <a:ext cx="9395683" cy="49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5003" y="772732"/>
            <a:ext cx="112818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>
                <a:latin typeface="Baskerville Old Face" panose="02020602080505020303" pitchFamily="18" charset="0"/>
              </a:rPr>
              <a:t>The characteristic feature is </a:t>
            </a:r>
            <a:r>
              <a:rPr lang="en-IN" sz="2800" dirty="0">
                <a:solidFill>
                  <a:srgbClr val="00B050"/>
                </a:solidFill>
                <a:latin typeface="Baskerville Old Face" panose="02020602080505020303" pitchFamily="18" charset="0"/>
              </a:rPr>
              <a:t>sudden, unexpected </a:t>
            </a:r>
            <a:r>
              <a:rPr lang="en-IN" sz="2800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episodes of </a:t>
            </a:r>
            <a:r>
              <a:rPr lang="en-IN" sz="2800" dirty="0">
                <a:solidFill>
                  <a:srgbClr val="00B050"/>
                </a:solidFill>
                <a:latin typeface="Baskerville Old Face" panose="02020602080505020303" pitchFamily="18" charset="0"/>
              </a:rPr>
              <a:t>intense anxiety. It is marked by chest </a:t>
            </a:r>
            <a:r>
              <a:rPr lang="en-IN" sz="2800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pain, breathlessness</a:t>
            </a:r>
            <a:r>
              <a:rPr lang="en-IN" sz="2800" dirty="0">
                <a:solidFill>
                  <a:srgbClr val="00B050"/>
                </a:solidFill>
                <a:latin typeface="Baskerville Old Face" panose="02020602080505020303" pitchFamily="18" charset="0"/>
              </a:rPr>
              <a:t>, palpitation, sweating and a feeling of</a:t>
            </a:r>
          </a:p>
          <a:p>
            <a:r>
              <a:rPr lang="en-IN" sz="2800" dirty="0">
                <a:solidFill>
                  <a:srgbClr val="00B050"/>
                </a:solidFill>
                <a:latin typeface="Baskerville Old Face" panose="02020602080505020303" pitchFamily="18" charset="0"/>
              </a:rPr>
              <a:t>imminent death or turning mad</a:t>
            </a:r>
            <a:r>
              <a:rPr lang="en-IN" sz="2800" dirty="0">
                <a:latin typeface="Baskerville Old Face" panose="02020602080505020303" pitchFamily="18" charset="0"/>
              </a:rPr>
              <a:t>. The patient may run </a:t>
            </a:r>
            <a:r>
              <a:rPr lang="en-IN" sz="2800" dirty="0" smtClean="0">
                <a:latin typeface="Baskerville Old Face" panose="02020602080505020303" pitchFamily="18" charset="0"/>
              </a:rPr>
              <a:t>for help</a:t>
            </a:r>
            <a:r>
              <a:rPr lang="en-IN" sz="2800" dirty="0">
                <a:latin typeface="Baskerville Old Face" panose="02020602080505020303" pitchFamily="18" charset="0"/>
              </a:rPr>
              <a:t>. It may be mistaken for acute myocardial </a:t>
            </a:r>
            <a:r>
              <a:rPr lang="en-IN" sz="2800" dirty="0" smtClean="0">
                <a:latin typeface="Baskerville Old Face" panose="02020602080505020303" pitchFamily="18" charset="0"/>
              </a:rPr>
              <a:t>pain. Sometimes </a:t>
            </a:r>
            <a:r>
              <a:rPr lang="en-IN" sz="2800" dirty="0">
                <a:latin typeface="Baskerville Old Face" panose="02020602080505020303" pitchFamily="18" charset="0"/>
              </a:rPr>
              <a:t>it is associated with agoraphobia. 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Diagnosis </a:t>
            </a:r>
            <a:r>
              <a:rPr lang="en-IN" sz="2800" dirty="0" smtClean="0">
                <a:latin typeface="Baskerville Old Face" panose="02020602080505020303" pitchFamily="18" charset="0"/>
              </a:rPr>
              <a:t>is </a:t>
            </a:r>
            <a:r>
              <a:rPr lang="en-IN" sz="2800" dirty="0">
                <a:latin typeface="Baskerville Old Face" panose="02020602080505020303" pitchFamily="18" charset="0"/>
              </a:rPr>
              <a:t>made from the typical features</a:t>
            </a:r>
            <a:r>
              <a:rPr lang="en-IN" sz="2800" dirty="0" smtClean="0">
                <a:latin typeface="Baskerville Old Face" panose="02020602080505020303" pitchFamily="18" charset="0"/>
              </a:rPr>
              <a:t>.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Lactate infusion test: </a:t>
            </a:r>
            <a:r>
              <a:rPr lang="en-IN" sz="2800" dirty="0">
                <a:latin typeface="Baskerville Old Face" panose="02020602080505020303" pitchFamily="18" charset="0"/>
              </a:rPr>
              <a:t>Intravenous infusion of </a:t>
            </a:r>
            <a:r>
              <a:rPr lang="en-IN" sz="2800" dirty="0" smtClean="0">
                <a:latin typeface="Baskerville Old Face" panose="02020602080505020303" pitchFamily="18" charset="0"/>
              </a:rPr>
              <a:t>sodium lactate </a:t>
            </a:r>
            <a:r>
              <a:rPr lang="en-IN" sz="2800" dirty="0">
                <a:latin typeface="Baskerville Old Face" panose="02020602080505020303" pitchFamily="18" charset="0"/>
              </a:rPr>
              <a:t>precipitates panic reaction and this test can be </a:t>
            </a:r>
            <a:r>
              <a:rPr lang="en-IN" sz="2800" dirty="0" smtClean="0">
                <a:latin typeface="Baskerville Old Face" panose="02020602080505020303" pitchFamily="18" charset="0"/>
              </a:rPr>
              <a:t>used for </a:t>
            </a:r>
            <a:r>
              <a:rPr lang="en-IN" sz="2800" dirty="0">
                <a:latin typeface="Baskerville Old Face" panose="02020602080505020303" pitchFamily="18" charset="0"/>
              </a:rPr>
              <a:t>diagnosis.</a:t>
            </a:r>
          </a:p>
        </p:txBody>
      </p:sp>
    </p:spTree>
    <p:extLst>
      <p:ext uri="{BB962C8B-B14F-4D97-AF65-F5344CB8AC3E}">
        <p14:creationId xmlns:p14="http://schemas.microsoft.com/office/powerpoint/2010/main" val="201784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0" y="3105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5400" b="1" dirty="0">
                <a:solidFill>
                  <a:srgbClr val="00B050"/>
                </a:solidFill>
                <a:latin typeface="Blackadder ITC" panose="04020505051007020D02" pitchFamily="82" charset="0"/>
              </a:rPr>
              <a:t>Thank you…</a:t>
            </a:r>
            <a:r>
              <a:rPr lang="ar-SA" b="1" dirty="0">
                <a:solidFill>
                  <a:srgbClr val="FFC000"/>
                </a:solidFill>
                <a:latin typeface="French Script MT" panose="03020402040607040605" pitchFamily="66" charset="0"/>
              </a:rPr>
              <a:t/>
            </a:r>
            <a:br>
              <a:rPr lang="ar-SA" b="1" dirty="0">
                <a:solidFill>
                  <a:srgbClr val="FFC000"/>
                </a:solidFill>
                <a:latin typeface="French Script MT" panose="03020402040607040605" pitchFamily="66" charset="0"/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02" y="546295"/>
            <a:ext cx="3506603" cy="20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509665">
            <a:off x="115477" y="1759134"/>
            <a:ext cx="10286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5400" dirty="0">
                <a:solidFill>
                  <a:srgbClr val="92D050"/>
                </a:solidFill>
                <a:latin typeface="Baskerville Old Face" panose="02020602080505020303" pitchFamily="18" charset="0"/>
              </a:rPr>
              <a:t>M</a:t>
            </a:r>
            <a:r>
              <a:rPr lang="en-IN" sz="5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INOR</a:t>
            </a:r>
            <a:r>
              <a:rPr lang="en-IN" sz="54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en-IN" sz="5400" dirty="0">
                <a:solidFill>
                  <a:srgbClr val="92D050"/>
                </a:solidFill>
                <a:latin typeface="Baskerville Old Face" panose="02020602080505020303" pitchFamily="18" charset="0"/>
              </a:rPr>
              <a:t>M</a:t>
            </a:r>
            <a:r>
              <a:rPr lang="en-IN" sz="5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ENTAL</a:t>
            </a:r>
            <a:r>
              <a:rPr lang="en-IN" sz="54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en-IN" sz="5400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D</a:t>
            </a:r>
            <a:r>
              <a:rPr lang="en-IN" sz="5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ISORDE</a:t>
            </a:r>
            <a:r>
              <a:rPr lang="en-IN" sz="5400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R</a:t>
            </a:r>
            <a:r>
              <a:rPr lang="en-IN" sz="54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…..</a:t>
            </a:r>
            <a:endParaRPr lang="en-IN" sz="5400" dirty="0">
              <a:solidFill>
                <a:srgbClr val="00B0F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86" y="2082890"/>
            <a:ext cx="5444218" cy="41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1042" y="449618"/>
            <a:ext cx="56509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ANXIETY DISORDERS.</a:t>
            </a:r>
            <a:endParaRPr lang="en-IN" sz="4000" dirty="0">
              <a:solidFill>
                <a:srgbClr val="00B05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2840" y="1251277"/>
            <a:ext cx="10509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Anxiety is a subjective unpleasant feeling of fear, </a:t>
            </a:r>
            <a:r>
              <a:rPr lang="en-IN" sz="28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tension, impending </a:t>
            </a:r>
            <a:r>
              <a:rPr lang="en-IN" sz="28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danger and panic</a:t>
            </a:r>
            <a:r>
              <a:rPr lang="en-IN" sz="28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.</a:t>
            </a:r>
            <a:r>
              <a:rPr lang="en-IN" sz="28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 The fear is </a:t>
            </a:r>
            <a:r>
              <a:rPr lang="en-IN" sz="28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usually accompanied </a:t>
            </a:r>
            <a:r>
              <a:rPr lang="en-IN" sz="28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by autonomic disturbances. There is </a:t>
            </a:r>
            <a:r>
              <a:rPr lang="en-IN" sz="28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no obvious </a:t>
            </a:r>
            <a:r>
              <a:rPr lang="en-IN" sz="28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external cause.</a:t>
            </a:r>
            <a:r>
              <a:rPr lang="en-IN" sz="28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 </a:t>
            </a:r>
            <a:endParaRPr lang="en-IN" sz="2800" dirty="0">
              <a:solidFill>
                <a:srgbClr val="00B0F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78917" y="284898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800" dirty="0" smtClean="0">
                <a:latin typeface="Baskerville Old Face" panose="02020602080505020303" pitchFamily="18" charset="0"/>
              </a:rPr>
              <a:t>Types </a:t>
            </a:r>
            <a:r>
              <a:rPr lang="en-IN" sz="2800" dirty="0">
                <a:latin typeface="Baskerville Old Face" panose="02020602080505020303" pitchFamily="18" charset="0"/>
              </a:rPr>
              <a:t>of anxiety </a:t>
            </a:r>
            <a:r>
              <a:rPr lang="en-IN" sz="2800" dirty="0" smtClean="0">
                <a:latin typeface="Baskerville Old Face" panose="02020602080505020303" pitchFamily="18" charset="0"/>
              </a:rPr>
              <a:t>disorders. </a:t>
            </a:r>
            <a:r>
              <a:rPr lang="en-IN" sz="2800" dirty="0">
                <a:latin typeface="Baskerville Old Face" panose="02020602080505020303" pitchFamily="18" charset="0"/>
              </a:rPr>
              <a:t>These are:</a:t>
            </a:r>
          </a:p>
          <a:p>
            <a:r>
              <a:rPr lang="en-IN" sz="28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• Generalised anxiety disorder</a:t>
            </a:r>
          </a:p>
          <a:p>
            <a:r>
              <a:rPr lang="en-IN" sz="28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• Phobic anxiety </a:t>
            </a:r>
            <a:r>
              <a:rPr lang="en-IN" sz="28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disorder</a:t>
            </a:r>
            <a:endParaRPr lang="en-IN" sz="2800" dirty="0">
              <a:solidFill>
                <a:srgbClr val="00B0F0"/>
              </a:solidFill>
              <a:latin typeface="Baskerville Old Face" panose="02020602080505020303" pitchFamily="18" charset="0"/>
            </a:endParaRPr>
          </a:p>
          <a:p>
            <a:r>
              <a:rPr lang="en-IN" sz="28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• Panic </a:t>
            </a:r>
            <a:r>
              <a:rPr lang="en-IN" sz="28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disorder.</a:t>
            </a:r>
            <a:endParaRPr lang="en-IN" sz="2800" dirty="0">
              <a:solidFill>
                <a:srgbClr val="00B0F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2" y="2730045"/>
            <a:ext cx="3708042" cy="37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49192" y="1674254"/>
            <a:ext cx="9504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sz="4000" dirty="0">
                <a:latin typeface="Baskerville Old Face" panose="02020602080505020303" pitchFamily="18" charset="0"/>
              </a:rPr>
              <a:t>Generalised Anxiety Disorders (GAD).  </a:t>
            </a:r>
            <a:r>
              <a:rPr lang="en-IN" sz="4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(Anxiety Neurosis)</a:t>
            </a:r>
          </a:p>
        </p:txBody>
      </p:sp>
    </p:spTree>
    <p:extLst>
      <p:ext uri="{BB962C8B-B14F-4D97-AF65-F5344CB8AC3E}">
        <p14:creationId xmlns:p14="http://schemas.microsoft.com/office/powerpoint/2010/main" val="30592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6975" y="566670"/>
            <a:ext cx="112174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 smtClean="0">
                <a:latin typeface="Baskerville Old Face" panose="02020602080505020303" pitchFamily="18" charset="0"/>
              </a:rPr>
              <a:t> </a:t>
            </a:r>
          </a:p>
          <a:p>
            <a:r>
              <a:rPr lang="en-IN" sz="2400" dirty="0" smtClean="0">
                <a:latin typeface="Baskerville Old Face" panose="02020602080505020303" pitchFamily="18" charset="0"/>
              </a:rPr>
              <a:t>In </a:t>
            </a:r>
            <a:r>
              <a:rPr lang="en-IN" sz="2400" dirty="0">
                <a:latin typeface="Baskerville Old Face" panose="02020602080505020303" pitchFamily="18" charset="0"/>
              </a:rPr>
              <a:t>this disorder the anxiety is free floating and </a:t>
            </a:r>
            <a:r>
              <a:rPr lang="en-IN" sz="2400" dirty="0" smtClean="0">
                <a:latin typeface="Baskerville Old Face" panose="02020602080505020303" pitchFamily="18" charset="0"/>
              </a:rPr>
              <a:t>the symptoms </a:t>
            </a:r>
            <a:r>
              <a:rPr lang="en-IN" sz="2400" dirty="0">
                <a:latin typeface="Baskerville Old Face" panose="02020602080505020303" pitchFamily="18" charset="0"/>
              </a:rPr>
              <a:t>are experienced all the time. It was </a:t>
            </a:r>
            <a:r>
              <a:rPr lang="en-IN" sz="2400" dirty="0" smtClean="0">
                <a:latin typeface="Baskerville Old Face" panose="02020602080505020303" pitchFamily="18" charset="0"/>
              </a:rPr>
              <a:t>previously known </a:t>
            </a:r>
            <a:r>
              <a:rPr lang="en-IN" sz="2400" dirty="0">
                <a:latin typeface="Baskerville Old Face" panose="02020602080505020303" pitchFamily="18" charset="0"/>
              </a:rPr>
              <a:t>as </a:t>
            </a:r>
            <a:r>
              <a:rPr lang="en-IN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anxiety neurosis</a:t>
            </a:r>
            <a:r>
              <a:rPr lang="en-IN" sz="2400" dirty="0" smtClean="0">
                <a:latin typeface="Baskerville Old Face" panose="02020602080505020303" pitchFamily="18" charset="0"/>
              </a:rPr>
              <a:t>.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r>
              <a:rPr lang="en-IN" sz="24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Etiology</a:t>
            </a:r>
            <a:r>
              <a:rPr lang="en-IN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: </a:t>
            </a:r>
            <a:endParaRPr lang="en-IN" sz="2400" dirty="0" smtClean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r>
              <a:rPr lang="en-IN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The </a:t>
            </a:r>
            <a:r>
              <a:rPr lang="en-IN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important causative factors </a:t>
            </a:r>
            <a:r>
              <a:rPr lang="en-IN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include hereditary </a:t>
            </a:r>
            <a:r>
              <a:rPr lang="en-IN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predisposition, morbid environment </a:t>
            </a:r>
            <a:r>
              <a:rPr lang="en-IN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and constitutional </a:t>
            </a:r>
            <a:r>
              <a:rPr lang="en-IN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defects. Physical factors such as </a:t>
            </a:r>
            <a:r>
              <a:rPr lang="en-IN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infection, exhaustion </a:t>
            </a:r>
            <a:r>
              <a:rPr lang="en-IN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and others may precipitate anxiety reaction</a:t>
            </a:r>
            <a:r>
              <a:rPr lang="en-IN" sz="2400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.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r>
              <a:rPr lang="en-IN" sz="2400" dirty="0" err="1">
                <a:latin typeface="Baskerville Old Face" panose="02020602080505020303" pitchFamily="18" charset="0"/>
              </a:rPr>
              <a:t>Overactivity</a:t>
            </a:r>
            <a:r>
              <a:rPr lang="en-IN" sz="2400" dirty="0">
                <a:latin typeface="Baskerville Old Face" panose="02020602080505020303" pitchFamily="18" charset="0"/>
              </a:rPr>
              <a:t> of the </a:t>
            </a:r>
            <a:r>
              <a:rPr lang="en-IN" sz="24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neurotransmitters</a:t>
            </a:r>
            <a:r>
              <a:rPr lang="en-IN" sz="2400" dirty="0">
                <a:latin typeface="Baskerville Old Face" panose="02020602080505020303" pitchFamily="18" charset="0"/>
              </a:rPr>
              <a:t> such as </a:t>
            </a:r>
            <a:r>
              <a:rPr lang="en-IN" sz="24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norepinephrine</a:t>
            </a:r>
            <a:r>
              <a:rPr lang="en-IN" sz="2400" dirty="0" smtClean="0">
                <a:latin typeface="Baskerville Old Face" panose="02020602080505020303" pitchFamily="18" charset="0"/>
              </a:rPr>
              <a:t>, </a:t>
            </a:r>
            <a:r>
              <a:rPr lang="en-IN" sz="24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serotonin</a:t>
            </a:r>
            <a:r>
              <a:rPr lang="en-IN" sz="2400" dirty="0" smtClean="0">
                <a:latin typeface="Baskerville Old Face" panose="02020602080505020303" pitchFamily="18" charset="0"/>
              </a:rPr>
              <a:t> </a:t>
            </a:r>
            <a:r>
              <a:rPr lang="en-IN" sz="2400" dirty="0">
                <a:latin typeface="Baskerville Old Face" panose="02020602080505020303" pitchFamily="18" charset="0"/>
              </a:rPr>
              <a:t>and </a:t>
            </a:r>
            <a:r>
              <a:rPr lang="en-IN" sz="24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gamma-</a:t>
            </a:r>
            <a:r>
              <a:rPr lang="en-IN" sz="2400" dirty="0" err="1">
                <a:solidFill>
                  <a:srgbClr val="00B0F0"/>
                </a:solidFill>
                <a:latin typeface="Baskerville Old Face" panose="02020602080505020303" pitchFamily="18" charset="0"/>
              </a:rPr>
              <a:t>aminobutyric</a:t>
            </a:r>
            <a:r>
              <a:rPr lang="en-IN" sz="24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 </a:t>
            </a:r>
            <a:r>
              <a:rPr lang="en-IN" sz="2400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acid (GABA</a:t>
            </a:r>
            <a:r>
              <a:rPr lang="en-IN" sz="24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) </a:t>
            </a:r>
            <a:r>
              <a:rPr lang="en-IN" sz="2400" dirty="0">
                <a:latin typeface="Baskerville Old Face" panose="02020602080505020303" pitchFamily="18" charset="0"/>
              </a:rPr>
              <a:t>are seen in this disorder. Main </a:t>
            </a:r>
            <a:r>
              <a:rPr lang="en-IN" sz="2400" dirty="0" smtClean="0">
                <a:latin typeface="Baskerville Old Face" panose="02020602080505020303" pitchFamily="18" charset="0"/>
              </a:rPr>
              <a:t>pathological lesions </a:t>
            </a:r>
            <a:r>
              <a:rPr lang="en-IN" sz="2400" dirty="0">
                <a:latin typeface="Baskerville Old Face" panose="02020602080505020303" pitchFamily="18" charset="0"/>
              </a:rPr>
              <a:t>are seen in the </a:t>
            </a:r>
            <a:r>
              <a:rPr lang="en-IN" sz="2400" dirty="0">
                <a:solidFill>
                  <a:srgbClr val="00B0F0"/>
                </a:solidFill>
                <a:latin typeface="Baskerville Old Face" panose="02020602080505020303" pitchFamily="18" charset="0"/>
              </a:rPr>
              <a:t>locus </a:t>
            </a:r>
            <a:r>
              <a:rPr lang="en-IN" sz="2400" dirty="0" err="1">
                <a:solidFill>
                  <a:srgbClr val="00B0F0"/>
                </a:solidFill>
                <a:latin typeface="Baskerville Old Face" panose="02020602080505020303" pitchFamily="18" charset="0"/>
              </a:rPr>
              <a:t>coeruleus</a:t>
            </a:r>
            <a:r>
              <a:rPr lang="en-IN" sz="2400" dirty="0"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06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3096" y="919261"/>
            <a:ext cx="34585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Baskerville Old Face" panose="02020602080505020303" pitchFamily="18" charset="0"/>
              </a:rPr>
              <a:t>Clinical Features</a:t>
            </a:r>
          </a:p>
          <a:p>
            <a:r>
              <a:rPr lang="en-IN" sz="24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The symptomatology can be classified as: </a:t>
            </a:r>
            <a:endParaRPr lang="en-IN" sz="2400" dirty="0" smtClean="0">
              <a:solidFill>
                <a:srgbClr val="0070C0"/>
              </a:solidFill>
              <a:latin typeface="Baskerville Old Face" panose="02020602080505020303" pitchFamily="18" charset="0"/>
            </a:endParaRPr>
          </a:p>
          <a:p>
            <a:pPr marL="457200" indent="-457200">
              <a:buAutoNum type="alphaLcParenBoth"/>
            </a:pPr>
            <a:r>
              <a:rPr lang="en-IN" sz="2400" dirty="0" smtClean="0">
                <a:latin typeface="Baskerville Old Face" panose="02020602080505020303" pitchFamily="18" charset="0"/>
              </a:rPr>
              <a:t>Mental</a:t>
            </a:r>
            <a:endParaRPr lang="en-IN" sz="2400" dirty="0">
              <a:latin typeface="Baskerville Old Face" panose="02020602080505020303" pitchFamily="18" charset="0"/>
            </a:endParaRPr>
          </a:p>
          <a:p>
            <a:pPr marL="457200" indent="-457200">
              <a:buAutoNum type="alphaLcParenBoth"/>
            </a:pPr>
            <a:r>
              <a:rPr lang="en-IN" sz="2400" dirty="0" smtClean="0">
                <a:latin typeface="Baskerville Old Face" panose="02020602080505020303" pitchFamily="18" charset="0"/>
              </a:rPr>
              <a:t>physical</a:t>
            </a:r>
            <a:r>
              <a:rPr lang="en-IN" sz="2400" dirty="0">
                <a:latin typeface="Baskerville Old Face" panose="02020602080505020303" pitchFamily="18" charset="0"/>
              </a:rPr>
              <a:t>.</a:t>
            </a:r>
            <a:endParaRPr lang="en-IN" sz="2400" dirty="0" smtClean="0">
              <a:latin typeface="Baskerville Old Face" panose="02020602080505020303" pitchFamily="18" charset="0"/>
            </a:endParaRPr>
          </a:p>
          <a:p>
            <a:endParaRPr lang="en-IN" sz="2400" dirty="0">
              <a:solidFill>
                <a:schemeClr val="accent5"/>
              </a:solidFill>
              <a:latin typeface="Baskerville Old Face" panose="02020602080505020303" pitchFamily="18" charset="0"/>
            </a:endParaRPr>
          </a:p>
          <a:p>
            <a:endParaRPr lang="en-IN" sz="2400" dirty="0" smtClean="0">
              <a:solidFill>
                <a:schemeClr val="accent5"/>
              </a:solidFill>
              <a:latin typeface="Baskerville Old Face" panose="02020602080505020303" pitchFamily="18" charset="0"/>
            </a:endParaRPr>
          </a:p>
          <a:p>
            <a:endParaRPr lang="en-IN" sz="2400" dirty="0">
              <a:solidFill>
                <a:schemeClr val="accent5"/>
              </a:solidFill>
              <a:latin typeface="Baskerville Old Face" panose="02020602080505020303" pitchFamily="18" charset="0"/>
            </a:endParaRPr>
          </a:p>
          <a:p>
            <a:r>
              <a:rPr lang="en-IN" sz="2400" dirty="0" smtClean="0">
                <a:latin typeface="Baskerville Old Face" panose="02020602080505020303" pitchFamily="18" charset="0"/>
              </a:rPr>
              <a:t>MENTAL SYMPTOMS</a:t>
            </a:r>
          </a:p>
          <a:p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Severe </a:t>
            </a:r>
            <a:r>
              <a:rPr lang="en-IN" sz="24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anxiety</a:t>
            </a:r>
          </a:p>
          <a:p>
            <a:r>
              <a:rPr lang="en-IN" sz="24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Irritability</a:t>
            </a:r>
          </a:p>
          <a:p>
            <a:r>
              <a:rPr lang="en-IN" sz="24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Lack of attention and concentration</a:t>
            </a:r>
          </a:p>
          <a:p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Worry</a:t>
            </a:r>
            <a:endParaRPr lang="en-IN" sz="2400" dirty="0">
              <a:solidFill>
                <a:srgbClr val="0070C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3966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>
                <a:solidFill>
                  <a:srgbClr val="92D050"/>
                </a:solidFill>
                <a:latin typeface="Baskerville Old Face" panose="02020602080505020303" pitchFamily="18" charset="0"/>
              </a:rPr>
              <a:t>Features </a:t>
            </a:r>
            <a:r>
              <a:rPr lang="en-IN" sz="2800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of Generalised </a:t>
            </a:r>
            <a:r>
              <a:rPr lang="en-IN" sz="2800" dirty="0">
                <a:solidFill>
                  <a:srgbClr val="92D050"/>
                </a:solidFill>
                <a:latin typeface="Baskerville Old Face" panose="02020602080505020303" pitchFamily="18" charset="0"/>
              </a:rPr>
              <a:t>Anxiety Disorders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8068078" y="919216"/>
            <a:ext cx="34971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 smtClean="0">
                <a:latin typeface="Baskerville Old Face" panose="02020602080505020303" pitchFamily="18" charset="0"/>
              </a:rPr>
              <a:t>RESPIRATORY</a:t>
            </a:r>
          </a:p>
          <a:p>
            <a:r>
              <a:rPr lang="en-IN" sz="2400" dirty="0" err="1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Tachypnea</a:t>
            </a:r>
            <a:endParaRPr lang="en-IN" sz="2400" dirty="0" smtClean="0">
              <a:solidFill>
                <a:srgbClr val="0070C0"/>
              </a:solidFill>
              <a:latin typeface="Baskerville Old Face" panose="02020602080505020303" pitchFamily="18" charset="0"/>
            </a:endParaRPr>
          </a:p>
          <a:p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Breathlessness</a:t>
            </a:r>
          </a:p>
          <a:p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Hyperventilation</a:t>
            </a:r>
          </a:p>
          <a:p>
            <a:r>
              <a:rPr lang="en-IN" sz="2400" dirty="0" smtClean="0">
                <a:latin typeface="Baskerville Old Face" panose="02020602080505020303" pitchFamily="18" charset="0"/>
              </a:rPr>
              <a:t>GIT</a:t>
            </a:r>
          </a:p>
          <a:p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Dysphagia</a:t>
            </a:r>
          </a:p>
          <a:p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Dry Mouth</a:t>
            </a:r>
          </a:p>
          <a:p>
            <a:r>
              <a:rPr lang="en-IN" sz="2400" dirty="0" err="1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Diarrhea</a:t>
            </a:r>
            <a:endParaRPr lang="en-IN" sz="2400" dirty="0" smtClean="0">
              <a:solidFill>
                <a:srgbClr val="0070C0"/>
              </a:solidFill>
              <a:latin typeface="Baskerville Old Face" panose="02020602080505020303" pitchFamily="18" charset="0"/>
            </a:endParaRPr>
          </a:p>
          <a:p>
            <a:pPr lvl="0"/>
            <a:r>
              <a:rPr lang="en-IN" sz="2400" dirty="0" smtClean="0">
                <a:latin typeface="Baskerville Old Face" panose="02020602080505020303" pitchFamily="18" charset="0"/>
              </a:rPr>
              <a:t>GU TRACT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Frequency Of Micturition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Menstrual Irregularities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Sexual Dysfunctions</a:t>
            </a:r>
          </a:p>
          <a:p>
            <a:pPr lvl="0"/>
            <a:r>
              <a:rPr lang="en-IN" sz="2400" dirty="0" smtClean="0">
                <a:latin typeface="Baskerville Old Face" panose="02020602080505020303" pitchFamily="18" charset="0"/>
              </a:rPr>
              <a:t>SKIN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Cold And Clammy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7786" y="919216"/>
            <a:ext cx="3558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sz="2400" dirty="0" smtClean="0">
                <a:latin typeface="Baskerville Old Face" panose="02020602080505020303" pitchFamily="18" charset="0"/>
              </a:rPr>
              <a:t>PHYSICAL SYMPTOMS</a:t>
            </a:r>
          </a:p>
          <a:p>
            <a:pPr lvl="0"/>
            <a:r>
              <a:rPr lang="en-IN" sz="2400" dirty="0" smtClean="0">
                <a:latin typeface="Baskerville Old Face" panose="02020602080505020303" pitchFamily="18" charset="0"/>
              </a:rPr>
              <a:t>MOTOR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Restlessness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Tremors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Tension</a:t>
            </a:r>
          </a:p>
          <a:p>
            <a:pPr lvl="0"/>
            <a:r>
              <a:rPr lang="en-IN" sz="2400" dirty="0" smtClean="0">
                <a:latin typeface="Baskerville Old Face" panose="02020602080505020303" pitchFamily="18" charset="0"/>
              </a:rPr>
              <a:t>CNS</a:t>
            </a:r>
            <a:endParaRPr lang="en-IN" sz="2400" dirty="0">
              <a:solidFill>
                <a:srgbClr val="0070C0"/>
              </a:solidFill>
              <a:latin typeface="Baskerville Old Face" panose="02020602080505020303" pitchFamily="18" charset="0"/>
            </a:endParaRP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Headache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Dizziness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Insomnia</a:t>
            </a:r>
          </a:p>
          <a:p>
            <a:pPr lvl="0"/>
            <a:r>
              <a:rPr lang="en-IN" sz="2400" dirty="0" smtClean="0">
                <a:latin typeface="Baskerville Old Face" panose="02020602080505020303" pitchFamily="18" charset="0"/>
              </a:rPr>
              <a:t>CVS</a:t>
            </a:r>
            <a:endParaRPr lang="en-IN" sz="2400" dirty="0">
              <a:latin typeface="Baskerville Old Face" panose="02020602080505020303" pitchFamily="18" charset="0"/>
            </a:endParaRP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Palpitation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Tachycardia</a:t>
            </a:r>
          </a:p>
          <a:p>
            <a:pPr lvl="0"/>
            <a:r>
              <a:rPr lang="en-IN" sz="2400" dirty="0" err="1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Precordical</a:t>
            </a:r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 Pain</a:t>
            </a:r>
          </a:p>
          <a:p>
            <a:pPr lvl="0"/>
            <a:r>
              <a:rPr lang="en-IN" sz="24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High Systolic BP</a:t>
            </a:r>
            <a:endParaRPr lang="en-IN" sz="2400" dirty="0">
              <a:solidFill>
                <a:srgbClr val="0070C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5911" y="198172"/>
            <a:ext cx="116553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>
                <a:latin typeface="Baskerville Old Face" panose="02020602080505020303" pitchFamily="18" charset="0"/>
              </a:rPr>
              <a:t>Clinical Features</a:t>
            </a:r>
          </a:p>
          <a:p>
            <a:r>
              <a:rPr lang="en-IN" sz="2800" dirty="0">
                <a:latin typeface="Baskerville Old Face" panose="02020602080505020303" pitchFamily="18" charset="0"/>
              </a:rPr>
              <a:t>The symptomatology can be classified as: </a:t>
            </a:r>
            <a:endParaRPr lang="en-IN" sz="2800" dirty="0" smtClean="0">
              <a:latin typeface="Baskerville Old Face" panose="02020602080505020303" pitchFamily="18" charset="0"/>
            </a:endParaRPr>
          </a:p>
          <a:p>
            <a:pPr algn="ctr"/>
            <a:r>
              <a:rPr lang="en-IN" sz="28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(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a) mental, </a:t>
            </a:r>
          </a:p>
          <a:p>
            <a:pPr algn="ctr"/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(b) physical.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Mental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symptoms: </a:t>
            </a:r>
            <a:r>
              <a:rPr lang="en-IN" sz="2800" dirty="0">
                <a:latin typeface="Baskerville Old Face" panose="02020602080505020303" pitchFamily="18" charset="0"/>
              </a:rPr>
              <a:t>Anxiety is the main symptom. It </a:t>
            </a:r>
            <a:r>
              <a:rPr lang="en-IN" sz="2800" dirty="0" smtClean="0">
                <a:latin typeface="Baskerville Old Face" panose="02020602080505020303" pitchFamily="18" charset="0"/>
              </a:rPr>
              <a:t>is generalized </a:t>
            </a:r>
            <a:r>
              <a:rPr lang="en-IN" sz="2800" dirty="0">
                <a:latin typeface="Baskerville Old Face" panose="02020602080505020303" pitchFamily="18" charset="0"/>
              </a:rPr>
              <a:t>and present throughout. It hampers </a:t>
            </a:r>
            <a:r>
              <a:rPr lang="en-IN" sz="2800" dirty="0" smtClean="0">
                <a:latin typeface="Baskerville Old Face" panose="02020602080505020303" pitchFamily="18" charset="0"/>
              </a:rPr>
              <a:t>the activities </a:t>
            </a:r>
            <a:r>
              <a:rPr lang="en-IN" sz="2800" dirty="0">
                <a:latin typeface="Baskerville Old Face" panose="02020602080505020303" pitchFamily="18" charset="0"/>
              </a:rPr>
              <a:t>of the individual. Anxiety interferes with </a:t>
            </a:r>
            <a:r>
              <a:rPr lang="en-IN" sz="2800" dirty="0" smtClean="0">
                <a:latin typeface="Baskerville Old Face" panose="02020602080505020303" pitchFamily="18" charset="0"/>
              </a:rPr>
              <a:t>the functions </a:t>
            </a:r>
            <a:r>
              <a:rPr lang="en-IN" sz="2800" dirty="0">
                <a:latin typeface="Baskerville Old Face" panose="02020602080505020303" pitchFamily="18" charset="0"/>
              </a:rPr>
              <a:t>of attention and concentration and </a:t>
            </a:r>
            <a:r>
              <a:rPr lang="en-IN" sz="2800" dirty="0" smtClean="0">
                <a:latin typeface="Baskerville Old Face" panose="02020602080505020303" pitchFamily="18" charset="0"/>
              </a:rPr>
              <a:t>there by the </a:t>
            </a:r>
            <a:r>
              <a:rPr lang="en-IN" sz="2800" dirty="0">
                <a:latin typeface="Baskerville Old Face" panose="02020602080505020303" pitchFamily="18" charset="0"/>
              </a:rPr>
              <a:t>memory. Anxiety is the common cause of amnesia </a:t>
            </a:r>
            <a:r>
              <a:rPr lang="en-IN" sz="2800" dirty="0" smtClean="0">
                <a:latin typeface="Baskerville Old Face" panose="02020602080505020303" pitchFamily="18" charset="0"/>
              </a:rPr>
              <a:t>in </a:t>
            </a:r>
            <a:r>
              <a:rPr lang="en-IN" sz="2800" dirty="0">
                <a:latin typeface="Baskerville Old Face" panose="02020602080505020303" pitchFamily="18" charset="0"/>
              </a:rPr>
              <a:t>students. The person is preoccupied by ‘</a:t>
            </a:r>
            <a:r>
              <a:rPr lang="en-IN" sz="2800" dirty="0" smtClean="0">
                <a:latin typeface="Baskerville Old Face" panose="02020602080505020303" pitchFamily="18" charset="0"/>
              </a:rPr>
              <a:t>worries’ and </a:t>
            </a:r>
            <a:r>
              <a:rPr lang="en-IN" sz="2800" dirty="0">
                <a:latin typeface="Baskerville Old Face" panose="02020602080505020303" pitchFamily="18" charset="0"/>
              </a:rPr>
              <a:t>may have many kinds of anxious thoughts and</a:t>
            </a:r>
          </a:p>
          <a:p>
            <a:r>
              <a:rPr lang="en-IN" sz="2800" dirty="0" smtClean="0">
                <a:latin typeface="Baskerville Old Face" panose="02020602080505020303" pitchFamily="18" charset="0"/>
              </a:rPr>
              <a:t>	feelings</a:t>
            </a:r>
            <a:r>
              <a:rPr lang="en-IN" sz="2800" dirty="0">
                <a:latin typeface="Baskerville Old Face" panose="02020602080505020303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Physical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symptoms: </a:t>
            </a:r>
            <a:r>
              <a:rPr lang="en-IN" sz="2800" dirty="0">
                <a:latin typeface="Baskerville Old Face" panose="02020602080505020303" pitchFamily="18" charset="0"/>
              </a:rPr>
              <a:t>General features are </a:t>
            </a:r>
            <a:r>
              <a:rPr lang="en-IN" sz="2800" dirty="0" smtClean="0">
                <a:latin typeface="Baskerville Old Face" panose="02020602080505020303" pitchFamily="18" charset="0"/>
              </a:rPr>
              <a:t>motor restlessness</a:t>
            </a:r>
            <a:r>
              <a:rPr lang="en-IN" sz="2800" dirty="0">
                <a:latin typeface="Baskerville Old Face" panose="02020602080505020303" pitchFamily="18" charset="0"/>
              </a:rPr>
              <a:t>, fine tremors and generalised </a:t>
            </a:r>
            <a:r>
              <a:rPr lang="en-IN" sz="2800" dirty="0" smtClean="0">
                <a:latin typeface="Baskerville Old Face" panose="02020602080505020303" pitchFamily="18" charset="0"/>
              </a:rPr>
              <a:t>muscular tension</a:t>
            </a:r>
            <a:r>
              <a:rPr lang="en-IN" sz="2800" dirty="0">
                <a:latin typeface="Baskerville Old Face" panose="02020602080505020303" pitchFamily="18" charset="0"/>
              </a:rPr>
              <a:t>. This causes aches and pains, especially </a:t>
            </a:r>
            <a:r>
              <a:rPr lang="en-IN" sz="2800" dirty="0" smtClean="0">
                <a:latin typeface="Baskerville Old Face" panose="02020602080505020303" pitchFamily="18" charset="0"/>
              </a:rPr>
              <a:t>frontal headache </a:t>
            </a:r>
            <a:r>
              <a:rPr lang="en-IN" sz="2800" dirty="0">
                <a:latin typeface="Baskerville Old Face" panose="02020602080505020303" pitchFamily="18" charset="0"/>
              </a:rPr>
              <a:t>and backache. The pupils are dilated. </a:t>
            </a:r>
            <a:r>
              <a:rPr lang="en-IN" sz="2800" dirty="0" smtClean="0">
                <a:latin typeface="Baskerville Old Face" panose="02020602080505020303" pitchFamily="18" charset="0"/>
              </a:rPr>
              <a:t>The mouth </a:t>
            </a:r>
            <a:r>
              <a:rPr lang="en-IN" sz="2800" dirty="0">
                <a:latin typeface="Baskerville Old Face" panose="02020602080505020303" pitchFamily="18" charset="0"/>
              </a:rPr>
              <a:t>is dry due to decreased salivation.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0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546" y="721218"/>
            <a:ext cx="118743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Cardiovascular manifestations: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Tachycardia, rise in systolic blood pressure, precordial pain and palpitation </a:t>
            </a:r>
            <a:r>
              <a:rPr lang="en-IN" sz="2800" dirty="0">
                <a:latin typeface="Baskerville Old Face" panose="02020602080505020303" pitchFamily="18" charset="0"/>
              </a:rPr>
              <a:t>are common.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Respiratory </a:t>
            </a:r>
            <a:r>
              <a:rPr lang="en-IN" sz="28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symptoms: </a:t>
            </a:r>
            <a:r>
              <a:rPr lang="en-IN" sz="2800" dirty="0">
                <a:latin typeface="Baskerville Old Face" panose="02020602080505020303" pitchFamily="18" charset="0"/>
              </a:rPr>
              <a:t>Patients with GAD complain of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breathlessness</a:t>
            </a:r>
            <a:r>
              <a:rPr lang="en-IN" sz="2800" dirty="0">
                <a:latin typeface="Baskerville Old Face" panose="02020602080505020303" pitchFamily="18" charset="0"/>
              </a:rPr>
              <a:t> and </a:t>
            </a:r>
            <a:r>
              <a:rPr lang="en-IN" sz="2800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tachypnea</a:t>
            </a:r>
            <a:r>
              <a:rPr lang="en-IN" sz="2800" dirty="0">
                <a:latin typeface="Baskerville Old Face" panose="02020602080505020303" pitchFamily="18" charset="0"/>
              </a:rPr>
              <a:t>. Hyperventilation may lead to </a:t>
            </a:r>
            <a:r>
              <a:rPr lang="en-IN" sz="2800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alkalotic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 tetany</a:t>
            </a:r>
            <a:r>
              <a:rPr lang="en-IN" sz="2800" dirty="0">
                <a:latin typeface="Baskerville Old Face" panose="02020602080505020303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Gastrointestinal </a:t>
            </a:r>
            <a:r>
              <a:rPr lang="en-IN" sz="28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symptoms: </a:t>
            </a:r>
            <a:r>
              <a:rPr lang="en-IN" sz="2800" dirty="0">
                <a:latin typeface="Baskerville Old Face" panose="02020602080505020303" pitchFamily="18" charset="0"/>
              </a:rPr>
              <a:t>These include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dryness of mouth, dysphagia, </a:t>
            </a:r>
            <a:r>
              <a:rPr lang="en-IN" sz="2800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diarrhea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, constipation, vomiting abdominal pain, ‘gas’ </a:t>
            </a:r>
            <a:r>
              <a:rPr lang="en-IN" sz="2800" dirty="0">
                <a:latin typeface="Baskerville Old Face" panose="02020602080505020303" pitchFamily="18" charset="0"/>
              </a:rPr>
              <a:t>and others.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Genitourinary </a:t>
            </a:r>
            <a:r>
              <a:rPr lang="en-IN" sz="28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symptoms: </a:t>
            </a:r>
            <a:r>
              <a:rPr lang="en-IN" sz="2800" dirty="0">
                <a:latin typeface="Baskerville Old Face" panose="02020602080505020303" pitchFamily="18" charset="0"/>
              </a:rPr>
              <a:t>Anxiety disorder </a:t>
            </a:r>
            <a:r>
              <a:rPr lang="en-IN" sz="2800" dirty="0" smtClean="0">
                <a:latin typeface="Baskerville Old Face" panose="02020602080505020303" pitchFamily="18" charset="0"/>
              </a:rPr>
              <a:t>is associated </a:t>
            </a:r>
            <a:r>
              <a:rPr lang="en-IN" sz="2800" dirty="0">
                <a:latin typeface="Baskerville Old Face" panose="02020602080505020303" pitchFamily="18" charset="0"/>
              </a:rPr>
              <a:t>with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increased frequency of </a:t>
            </a:r>
            <a:r>
              <a:rPr lang="en-IN" sz="28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micturition</a:t>
            </a:r>
            <a:r>
              <a:rPr lang="en-IN" sz="2800" dirty="0" smtClean="0">
                <a:latin typeface="Baskerville Old Face" panose="02020602080505020303" pitchFamily="18" charset="0"/>
              </a:rPr>
              <a:t>. Sexual </a:t>
            </a:r>
            <a:r>
              <a:rPr lang="en-IN" sz="2800" dirty="0">
                <a:latin typeface="Baskerville Old Face" panose="02020602080505020303" pitchFamily="18" charset="0"/>
              </a:rPr>
              <a:t>drive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(libido) </a:t>
            </a:r>
            <a:r>
              <a:rPr lang="en-IN" sz="2800" dirty="0">
                <a:latin typeface="Baskerville Old Face" panose="02020602080505020303" pitchFamily="18" charset="0"/>
              </a:rPr>
              <a:t>is often diminished.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Menstrual</a:t>
            </a:r>
          </a:p>
          <a:p>
            <a:r>
              <a:rPr lang="en-IN" sz="28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	irregularities</a:t>
            </a:r>
            <a:r>
              <a:rPr lang="en-IN" sz="2800" dirty="0" smtClean="0">
                <a:latin typeface="Baskerville Old Face" panose="02020602080505020303" pitchFamily="18" charset="0"/>
              </a:rPr>
              <a:t> </a:t>
            </a:r>
            <a:r>
              <a:rPr lang="en-IN" sz="2800" dirty="0">
                <a:latin typeface="Baskerville Old Face" panose="02020602080505020303" pitchFamily="18" charset="0"/>
              </a:rPr>
              <a:t>are found in women.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Central </a:t>
            </a:r>
            <a:r>
              <a:rPr lang="en-IN" sz="28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nervous symptoms: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Headache is </a:t>
            </a:r>
            <a:r>
              <a:rPr lang="en-IN" sz="2800" dirty="0" smtClean="0">
                <a:latin typeface="Baskerville Old Face" panose="02020602080505020303" pitchFamily="18" charset="0"/>
              </a:rPr>
              <a:t>experienced as </a:t>
            </a:r>
            <a:r>
              <a:rPr lang="en-IN" sz="2800" dirty="0">
                <a:latin typeface="Baskerville Old Face" panose="02020602080505020303" pitchFamily="18" charset="0"/>
              </a:rPr>
              <a:t>a tight band around the head. The </a:t>
            </a:r>
            <a:r>
              <a:rPr lang="en-IN" sz="2800" dirty="0" smtClean="0">
                <a:latin typeface="Baskerville Old Face" panose="02020602080505020303" pitchFamily="18" charset="0"/>
              </a:rPr>
              <a:t>patient experiences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difficulty in getting into sleep</a:t>
            </a:r>
            <a:r>
              <a:rPr lang="en-IN" sz="2800" dirty="0">
                <a:latin typeface="Baskerville Old Face" panose="02020602080505020303" pitchFamily="18" charset="0"/>
              </a:rPr>
              <a:t>.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The </a:t>
            </a:r>
            <a:r>
              <a:rPr lang="en-IN" sz="28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sleep is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light and fretful</a:t>
            </a:r>
            <a:r>
              <a:rPr lang="en-IN" sz="2800" dirty="0">
                <a:latin typeface="Baskerville Old Face" panose="02020602080505020303" pitchFamily="18" charset="0"/>
              </a:rPr>
              <a:t>. The </a:t>
            </a:r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skin is cold and clammy.</a:t>
            </a:r>
          </a:p>
        </p:txBody>
      </p:sp>
    </p:spTree>
    <p:extLst>
      <p:ext uri="{BB962C8B-B14F-4D97-AF65-F5344CB8AC3E}">
        <p14:creationId xmlns:p14="http://schemas.microsoft.com/office/powerpoint/2010/main" val="41382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HARI SANKAR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038" y="936107"/>
            <a:ext cx="59747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Diagnosis: </a:t>
            </a:r>
            <a:r>
              <a:rPr lang="en-IN" sz="2800" dirty="0">
                <a:latin typeface="Baskerville Old Face" panose="02020602080505020303" pitchFamily="18" charset="0"/>
              </a:rPr>
              <a:t>Clinical diagnosis can be made based on </a:t>
            </a:r>
            <a:r>
              <a:rPr lang="en-IN" sz="2800" dirty="0" smtClean="0">
                <a:latin typeface="Baskerville Old Face" panose="02020602080505020303" pitchFamily="18" charset="0"/>
              </a:rPr>
              <a:t>the somatic </a:t>
            </a:r>
            <a:r>
              <a:rPr lang="en-IN" sz="2800" dirty="0">
                <a:latin typeface="Baskerville Old Face" panose="02020602080505020303" pitchFamily="18" charset="0"/>
              </a:rPr>
              <a:t>and psychic features. Persistent anxiety with</a:t>
            </a:r>
          </a:p>
          <a:p>
            <a:r>
              <a:rPr lang="en-IN" sz="2800" dirty="0">
                <a:latin typeface="Baskerville Old Face" panose="02020602080505020303" pitchFamily="18" charset="0"/>
              </a:rPr>
              <a:t>somatic symptoms is the important feature.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16" y="620297"/>
            <a:ext cx="5223545" cy="36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42</TotalTime>
  <Words>807</Words>
  <Application>Microsoft Office PowerPoint</Application>
  <PresentationFormat>Widescreen</PresentationFormat>
  <Paragraphs>143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Baskerville Old Face</vt:lpstr>
      <vt:lpstr>Blackadder ITC</vt:lpstr>
      <vt:lpstr>Calibri</vt:lpstr>
      <vt:lpstr>Century Schoolbook</vt:lpstr>
      <vt:lpstr>Corbel</vt:lpstr>
      <vt:lpstr>French Script MT</vt:lpstr>
      <vt:lpstr>Tahoma</vt:lpstr>
      <vt:lpstr>Wingdings</vt:lpstr>
      <vt:lpstr>Headlines</vt:lpstr>
      <vt:lpstr>PSYCHIATRY – MINOR MENTAL DISEASE.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PSYCHIATRY</dc:title>
  <dc:creator>Dr.ARUN NAIR</dc:creator>
  <cp:lastModifiedBy>Dr.ARUN NAIR</cp:lastModifiedBy>
  <cp:revision>6</cp:revision>
  <dcterms:created xsi:type="dcterms:W3CDTF">2016-09-17T07:34:21Z</dcterms:created>
  <dcterms:modified xsi:type="dcterms:W3CDTF">2016-12-05T03:44:58Z</dcterms:modified>
</cp:coreProperties>
</file>